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48" r:id="rId2"/>
    <p:sldMasterId id="2147483650" r:id="rId3"/>
  </p:sldMasterIdLst>
  <p:notesMasterIdLst>
    <p:notesMasterId r:id="rId44"/>
  </p:notesMasterIdLst>
  <p:handoutMasterIdLst>
    <p:handoutMasterId r:id="rId45"/>
  </p:handoutMasterIdLst>
  <p:sldIdLst>
    <p:sldId id="393" r:id="rId4"/>
    <p:sldId id="363" r:id="rId5"/>
    <p:sldId id="394" r:id="rId6"/>
    <p:sldId id="364" r:id="rId7"/>
    <p:sldId id="370" r:id="rId8"/>
    <p:sldId id="371" r:id="rId9"/>
    <p:sldId id="373" r:id="rId10"/>
    <p:sldId id="374" r:id="rId11"/>
    <p:sldId id="375" r:id="rId12"/>
    <p:sldId id="376" r:id="rId13"/>
    <p:sldId id="407" r:id="rId14"/>
    <p:sldId id="396" r:id="rId15"/>
    <p:sldId id="395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90" r:id="rId29"/>
    <p:sldId id="391" r:id="rId30"/>
    <p:sldId id="399" r:id="rId31"/>
    <p:sldId id="400" r:id="rId32"/>
    <p:sldId id="401" r:id="rId33"/>
    <p:sldId id="402" r:id="rId34"/>
    <p:sldId id="358" r:id="rId35"/>
    <p:sldId id="359" r:id="rId36"/>
    <p:sldId id="404" r:id="rId37"/>
    <p:sldId id="360" r:id="rId38"/>
    <p:sldId id="405" r:id="rId39"/>
    <p:sldId id="406" r:id="rId40"/>
    <p:sldId id="361" r:id="rId41"/>
    <p:sldId id="362" r:id="rId42"/>
    <p:sldId id="315" r:id="rId4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0" autoAdjust="0"/>
    <p:restoredTop sz="94628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98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1A97D9-485C-4526-B9B1-E82A83C8769A}" type="datetimeFigureOut">
              <a:rPr lang="en-US" smtClean="0"/>
              <a:pPr/>
              <a:t>1/12/2011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70011F0-2130-413C-BDB4-5F0463E0D5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677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71B48FD4-6436-42CC-8FEC-6A46DF559178}" type="datetimeFigureOut">
              <a:rPr lang="en-US"/>
              <a:pPr>
                <a:defRPr/>
              </a:pPr>
              <a:t>1/12/2011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0E4878BF-4D31-4B78-B35F-2BA0600F3D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043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Today, most of the energy consumed in the United States comes from fossil fuels — coal, petroleum, and natural gas, with crude oil-based petroleum as the dominant source of energy. Renewable energy resources supply a relatively small but steady portion, about 7% of U.S. total energy consumption. In the late 1950s, nuclear fuel began to be used to generate electricity, and in recent years has surpassed renewable energy sources.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05547-6257-4FD9-BD30-CB7F91785E8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arkansasenergy.org/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emf"/><Relationship Id="rId5" Type="http://schemas.openxmlformats.org/officeDocument/2006/relationships/hyperlink" Target="https://www.energystar.gov/index.cfm?c=business.bus_index" TargetMode="External"/><Relationship Id="rId4" Type="http://schemas.openxmlformats.org/officeDocument/2006/relationships/hyperlink" Target="http://green.arkansas.gov/Pages/default.aspx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CBenson@ArkansasEDC.co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533400" y="1524000"/>
            <a:ext cx="8229600" cy="49228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ARKANSAS ENERGY OFFICE 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Presentation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Rules for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 1494 of 2009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January 13, 2010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Energy Efficiency  and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Natural Resource Conservation in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Public Buildings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latin typeface="Calibri" pitchFamily="34" charset="0"/>
                <a:cs typeface="Times New Roman" pitchFamily="18" charset="0"/>
              </a:rPr>
              <a:t>or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latin typeface="Calibri" pitchFamily="34" charset="0"/>
                <a:cs typeface="Times New Roman" pitchFamily="18" charset="0"/>
              </a:rPr>
              <a:t>“Lead by Example”</a:t>
            </a:r>
            <a:endParaRPr kumimoji="0" lang="en-US" sz="4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733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ASHRAE Standards Adopted 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4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ASHRAE 90.1 2007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Times New Roman" pitchFamily="18" charset="0"/>
              </a:rPr>
              <a:t>adopted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3622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Times New Roman" pitchFamily="18" charset="0"/>
              </a:rPr>
              <a:t>Two Program Areas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Times New Roman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4478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Two  Major Aspects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Efficient Building Design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</a:t>
            </a:r>
            <a:endParaRPr kumimoji="0" lang="en-US" sz="20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State Energy Management Program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1000" y="2895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Sustainable Energy Efficient State Buildings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514600" y="0"/>
            <a:ext cx="3733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Sustainable Energy Efficient Buildings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0"/>
            <a:ext cx="8229600" cy="472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Arkansas Energy Office</a:t>
            </a: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Shall develop and issue policies and technical guidelines for a major facility or a major renovation. (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over 20,000 gross sqft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Shall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administer an energy management program and provide guidance to state agencies on energy efficiency.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Institutions of Higher Education</a:t>
            </a: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Shall develop and issue policies and technical guidelines for a major facility or a major renovation.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May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administer an energy management program and provide guidance.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14600" y="0"/>
            <a:ext cx="3733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Sustainable Energy Efficient Buildings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State Agencies</a:t>
            </a:r>
            <a:endParaRPr kumimoji="0" 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Complying with these Rules to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ensure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the proper design, construction and operation of new major facilities and major renovations.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Appoint and train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 Energy Manager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14600" y="0"/>
            <a:ext cx="3733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Sustainable Energy Efficient Buildings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Roles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State Agencies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Submit annual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reports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to the AEO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Reduce utility usage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per gross sqft by 20% by 2014 and 30% by 2017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Establish and maintain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Star Portfolio Manager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accounts for each facility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14600" y="0"/>
            <a:ext cx="37338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Sustainable Energy Efficient Buildings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Arkansas Energy Office shall create an advisory committee composed of representatives from: </a:t>
            </a: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AutoNum type="arabicPeriod"/>
              <a:tabLst/>
              <a:defRPr/>
            </a:pPr>
            <a:r>
              <a:rPr lang="en-US" sz="2400" kern="0" dirty="0" smtClean="0">
                <a:latin typeface="Calibri" pitchFamily="34" charset="0"/>
              </a:rPr>
              <a:t>D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esign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and construction industry who are involved in 	public works contracting;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2. </a:t>
            </a:r>
            <a:r>
              <a:rPr lang="en-US" sz="2400" kern="0" dirty="0">
                <a:latin typeface="Calibri" pitchFamily="34" charset="0"/>
              </a:rPr>
              <a:t> </a:t>
            </a:r>
            <a:r>
              <a:rPr lang="en-US" sz="2400" kern="0" dirty="0" smtClean="0">
                <a:latin typeface="Calibri" pitchFamily="34" charset="0"/>
              </a:rPr>
              <a:t>P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ublic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agencies and higher education who are  	responsible for overseeing public works projects 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3.  Other persons that at the Director’s discretion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Advisory Committee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466195"/>
            <a:ext cx="6477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Architect/Design/Engineering Companies</a:t>
            </a:r>
          </a:p>
          <a:p>
            <a:r>
              <a:rPr lang="en-US" sz="2000" dirty="0"/>
              <a:t>   </a:t>
            </a:r>
            <a:r>
              <a:rPr lang="en-US" sz="2000" dirty="0" smtClean="0"/>
              <a:t>	  </a:t>
            </a:r>
            <a:r>
              <a:rPr lang="en-US" sz="2000" dirty="0" smtClean="0">
                <a:solidFill>
                  <a:srgbClr val="00B050"/>
                </a:solidFill>
              </a:rPr>
              <a:t>Tom </a:t>
            </a:r>
            <a:r>
              <a:rPr lang="en-US" sz="2000" dirty="0">
                <a:solidFill>
                  <a:srgbClr val="00B050"/>
                </a:solidFill>
              </a:rPr>
              <a:t>Fennel- Fennel- </a:t>
            </a:r>
            <a:r>
              <a:rPr lang="en-US" sz="2000" dirty="0" err="1">
                <a:solidFill>
                  <a:srgbClr val="00B050"/>
                </a:solidFill>
              </a:rPr>
              <a:t>Purifoy</a:t>
            </a:r>
            <a:r>
              <a:rPr lang="en-US" sz="2000" dirty="0">
                <a:solidFill>
                  <a:srgbClr val="00B050"/>
                </a:solidFill>
              </a:rPr>
              <a:t> Architects</a:t>
            </a:r>
          </a:p>
          <a:p>
            <a:r>
              <a:rPr lang="en-US" sz="2000" dirty="0">
                <a:solidFill>
                  <a:srgbClr val="00B050"/>
                </a:solidFill>
              </a:rPr>
              <a:t>   </a:t>
            </a:r>
            <a:r>
              <a:rPr lang="en-US" sz="2000" dirty="0" smtClean="0">
                <a:solidFill>
                  <a:srgbClr val="00B050"/>
                </a:solidFill>
              </a:rPr>
              <a:t>	  Chris </a:t>
            </a:r>
            <a:r>
              <a:rPr lang="en-US" sz="2000" dirty="0">
                <a:solidFill>
                  <a:srgbClr val="00B050"/>
                </a:solidFill>
              </a:rPr>
              <a:t>Ladner - Viridian</a:t>
            </a:r>
          </a:p>
          <a:p>
            <a:r>
              <a:rPr lang="en-US" sz="2000" dirty="0"/>
              <a:t>             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00B050"/>
                </a:solidFill>
              </a:rPr>
              <a:t>Craig </a:t>
            </a:r>
            <a:r>
              <a:rPr lang="en-US" sz="2000" dirty="0">
                <a:solidFill>
                  <a:srgbClr val="00B050"/>
                </a:solidFill>
              </a:rPr>
              <a:t>Phillips - TME</a:t>
            </a:r>
          </a:p>
          <a:p>
            <a:r>
              <a:rPr lang="en-US" sz="2000" dirty="0"/>
              <a:t>   </a:t>
            </a:r>
            <a:r>
              <a:rPr lang="en-US" sz="2000" dirty="0" smtClean="0"/>
              <a:t>	  </a:t>
            </a:r>
            <a:r>
              <a:rPr lang="en-US" sz="2000" dirty="0" smtClean="0">
                <a:solidFill>
                  <a:srgbClr val="00B050"/>
                </a:solidFill>
              </a:rPr>
              <a:t>Rick </a:t>
            </a:r>
            <a:r>
              <a:rPr lang="en-US" sz="2000" dirty="0">
                <a:solidFill>
                  <a:srgbClr val="00B050"/>
                </a:solidFill>
              </a:rPr>
              <a:t>Sellers - Pettit and Pettit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Agencies</a:t>
            </a:r>
          </a:p>
          <a:p>
            <a:r>
              <a:rPr lang="en-US" sz="2000" dirty="0"/>
              <a:t>                </a:t>
            </a:r>
            <a:r>
              <a:rPr lang="en-US" sz="2000" dirty="0">
                <a:solidFill>
                  <a:srgbClr val="00B050"/>
                </a:solidFill>
              </a:rPr>
              <a:t>Chris Benson/Ed Ellis – AEO </a:t>
            </a:r>
          </a:p>
          <a:p>
            <a:r>
              <a:rPr lang="en-US" sz="2000" dirty="0">
                <a:solidFill>
                  <a:srgbClr val="00B050"/>
                </a:solidFill>
              </a:rPr>
              <a:t>                Floyd Farmer – ABA</a:t>
            </a:r>
          </a:p>
          <a:p>
            <a:r>
              <a:rPr lang="en-US" sz="2000" dirty="0"/>
              <a:t>                </a:t>
            </a:r>
            <a:r>
              <a:rPr lang="en-US" sz="2000" dirty="0">
                <a:solidFill>
                  <a:srgbClr val="00B050"/>
                </a:solidFill>
              </a:rPr>
              <a:t>Nate McGee – DHS</a:t>
            </a:r>
          </a:p>
          <a:p>
            <a:r>
              <a:rPr lang="en-US" sz="2000" dirty="0"/>
              <a:t>                </a:t>
            </a:r>
            <a:r>
              <a:rPr lang="en-US" sz="2000" dirty="0">
                <a:solidFill>
                  <a:srgbClr val="00B050"/>
                </a:solidFill>
              </a:rPr>
              <a:t>Jon Brown – Parks and Tourism</a:t>
            </a:r>
          </a:p>
          <a:p>
            <a:r>
              <a:rPr lang="en-US" sz="2000" dirty="0"/>
              <a:t>Universities</a:t>
            </a:r>
          </a:p>
          <a:p>
            <a:r>
              <a:rPr lang="en-US" sz="2000" dirty="0"/>
              <a:t>                Scott Turley – UA Fayetteville</a:t>
            </a:r>
          </a:p>
          <a:p>
            <a:r>
              <a:rPr lang="en-US" sz="2000" dirty="0"/>
              <a:t>                </a:t>
            </a:r>
            <a:r>
              <a:rPr lang="en-US" sz="2000" dirty="0">
                <a:solidFill>
                  <a:srgbClr val="00B050"/>
                </a:solidFill>
              </a:rPr>
              <a:t>Paul </a:t>
            </a:r>
            <a:r>
              <a:rPr lang="en-US" sz="2000" dirty="0" err="1">
                <a:solidFill>
                  <a:srgbClr val="00B050"/>
                </a:solidFill>
              </a:rPr>
              <a:t>Crosmer</a:t>
            </a:r>
            <a:r>
              <a:rPr lang="en-US" sz="2000" dirty="0">
                <a:solidFill>
                  <a:srgbClr val="00B050"/>
                </a:solidFill>
              </a:rPr>
              <a:t> – UCA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524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ADVISORY COMMITTEE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794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The committee shall provide advice on the implementation of these Rules, including recommendations regarding: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1. An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</a:rPr>
              <a:t>education and training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program for persons who are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involved in the implementation of these Rules to include 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specific education and training criteria that are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appropriate for the various roles with respect to levels of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involvement in projects subject to these Rules or the roles </a:t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</a:b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 regarding the operation and maintenance of the facility; 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Advisory Committee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2438400"/>
            <a:ext cx="8229600" cy="2895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2. An ongoing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evaluation </a:t>
            </a:r>
            <a:r>
              <a:rPr lang="en-US" sz="2400" kern="0" dirty="0" smtClean="0">
                <a:latin typeface="Calibri" pitchFamily="34" charset="0"/>
              </a:rPr>
              <a:t>and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feedback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process related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to the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standards and polices 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used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to help the AEO administer and implement this section;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3.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Water-efficiency and energy-efficiency requirements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in addition to making recommendations to the AEO regarding revising standards for water and energy efficiency.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Advisory Committee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Major Facility and Major Renovation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371600"/>
            <a:ext cx="8229600" cy="48768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Sustainable Building Standards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Apply if it entered the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schematic design phase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after the effective date of this Act, January 1, 2011.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Require a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10% reduction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below the baseline energy consumption according to Appendix G of the ASHRAE Standard 90.1-2007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special standard can be allowed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under Item 401.A.1 of rules if ASHRAE Standard 90.1-2007 cannot be met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371600"/>
            <a:ext cx="8229600" cy="52117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Sustainable Building Standards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life-cycle cost analysis (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LCCA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 shall be performed on all energy and water systems and components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Indoor water systems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shall be designed and constructed to use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at least twenty percent (20%) less 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potable water, than the baseline for meeting the 2006 Arkansas Plumbing Code.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Major Facility and Major Renovation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371600"/>
            <a:ext cx="8229600" cy="513556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Sustainable Building Standards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Outdoor potable water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- reduce potable water consumption by at least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fifty percent (50%)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compared to normal design.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Commissioning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practices shall be employed and tailored to the size and complexity of the building and its system components.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384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Major Facility and Major Renovation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219200"/>
            <a:ext cx="8229600" cy="53641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Measurement and verification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will be for 12 months after occupancy of the facility and appropriate for the size and complexity of the building or its energy and water system components.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362200" y="0"/>
            <a:ext cx="3733800" cy="1219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Sustainable Building Standards Major Facility and Major Renovation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810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Measurement and Verification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0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At a minimum, a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separate utility meter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for electricity, natural gas and water shall be installed for each building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Compare metered data from the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first twelve (12) months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of the building’s operation with the energy and water design target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Report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the performance results to the AEO </a:t>
            </a: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05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the report shows that the building’s average energy or water consumption over the one-year period is more than the baseline consumption, the cause and recommend corrections will be determined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438400" y="0"/>
            <a:ext cx="3810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Measurement and Verification</a:t>
            </a:r>
            <a:b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3276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Energy Management Program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5146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Energy Management Program Elements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219200"/>
            <a:ext cx="8229600" cy="4648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Managers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Strategic Energy Management Plans (StEP)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Star Portfolio Manager (ESPM)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Efficient Procurement Practices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Building Performance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Education Training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1. Energy Managers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Coordinate energy efficiency awareness efforts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Develop energy efficiency capital improvement and maintenance projects 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Review and approve energy efficiency projects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Implement the agency StEP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Update StEP and submit by Oct 31 annually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Update monthly ESPM facility accounts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Submit ESPM data to AEO by April 1 each year   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2. Strategic Energy Management Plans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Reduce energy consumption/ gross square foot for each facility and as an agency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20% reduction by 2014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30% reduction by 2017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Define strategies to meet these goals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New Plan once every 5 years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Updated yearly showing success / challenges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514600" y="0"/>
            <a:ext cx="388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Strategic Energy Plan Elements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Cover Letter from Director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Strategic Energy Plan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Variations from plan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List of energy efficiency projects for next 5 years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Timeline for meeting reduction goals for the next 5 years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Update of facilities inventory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3. Energy Star Portfolio Manager   (ESPM)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Establish an account for each facility with a utility meter.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Enter energy cost and usage data for fiscal year 2008 to set the weather adjusted baseline for the agency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Enter data after June 30, 2008 and determine progress toward 20% usage reduction at the end of each fiscal year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286000" y="0"/>
            <a:ext cx="426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4. Agency Energy Efficient Procurement Practices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Maximize interchangeability and compatibility of equipment components for a facility, campus, and agency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Follow DF&amp;A energy efficient purchasing guidelines – such as using LCCA in determining the selection of replacement equipment and systems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4. Energy Efficient Procurement  Practices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Promote Performance Contracts stipulating delivery of measurable and predetermined energy savings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Use energy efficiency specifications to guide purchases of equipment and supplies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Require energy efficiency even in standby mode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Use LCCA to determine best buys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Purchase or lease energy efficient buildings / office space – require ESPM data on the space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362200" y="0"/>
            <a:ext cx="4038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5. Building Performance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Audits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Perform audits on each facility every 5 years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Forward audit results to the AEO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Audit Level determined by performance of the facility, using ASHRAE procedures for a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Walk through audit to monitor building condition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Level 1 low cost/no cost measures, energy balance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Level 2 financial level review for energy projects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Level 3 detailed analysis for capital projects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362200" y="0"/>
            <a:ext cx="4038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Building Performance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Recommissioning or Retrocommissioning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managers should be continuously evaluating the condition of their facilities. Audits may call for more intensive measures, such as recommissioning or retrocommissioning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Retrocommissioning is recommended to improve a building’s operations and maintenance procedures to enhance overall building performance if the facility was never Commissioned.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Re-Commissioning may be initiated periodically or in response to building renovation or a change in usage.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438400" y="0"/>
            <a:ext cx="39624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Energy Education and Training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371600"/>
            <a:ext cx="8229600" cy="5181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Training being planned at this time with the input of the Advisory Committee: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Manager Training (RFP sent to procurement)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Life Cycle Costing Training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Energy Auditing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Benchmarking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Commissioning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 descr="AEDCppt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219200" y="2133600"/>
            <a:ext cx="70866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800" b="1" dirty="0">
              <a:latin typeface="Arial Narrow" pitchFamily="34" charset="0"/>
            </a:endParaRPr>
          </a:p>
          <a:p>
            <a:pPr algn="ctr"/>
            <a:endParaRPr lang="en-US" sz="2400" b="1" dirty="0" smtClean="0">
              <a:latin typeface="Arial Narrow" pitchFamily="34" charset="0"/>
            </a:endParaRPr>
          </a:p>
          <a:p>
            <a:pPr algn="ctr"/>
            <a:endParaRPr lang="en-US" sz="2400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2438400"/>
            <a:ext cx="742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1000" y="3048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ARRA Projects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778611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ubtitle 2"/>
          <p:cNvSpPr txBox="1">
            <a:spLocks/>
          </p:cNvSpPr>
          <p:nvPr/>
        </p:nvSpPr>
        <p:spPr bwMode="auto">
          <a:xfrm>
            <a:off x="530225" y="1219200"/>
            <a:ext cx="7854950" cy="533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State Green Building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-37374" y="4056169"/>
            <a:ext cx="8915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The Arkansas </a:t>
            </a:r>
            <a:r>
              <a:rPr lang="en-US" sz="2800" dirty="0" smtClean="0">
                <a:latin typeface="Calibri" pitchFamily="34" charset="0"/>
              </a:rPr>
              <a:t>Building Authority has reconstructed this office  </a:t>
            </a:r>
            <a:r>
              <a:rPr lang="en-US" sz="2800" dirty="0">
                <a:latin typeface="Calibri" pitchFamily="34" charset="0"/>
              </a:rPr>
              <a:t>building </a:t>
            </a:r>
            <a:r>
              <a:rPr lang="en-US" sz="2800" dirty="0" smtClean="0">
                <a:latin typeface="Calibri" pitchFamily="34" charset="0"/>
              </a:rPr>
              <a:t>to meet </a:t>
            </a:r>
            <a:r>
              <a:rPr lang="en-US" sz="2800" dirty="0">
                <a:latin typeface="Calibri" pitchFamily="34" charset="0"/>
              </a:rPr>
              <a:t>at least LEED </a:t>
            </a:r>
            <a:r>
              <a:rPr lang="en-US" sz="2800" dirty="0" smtClean="0">
                <a:latin typeface="Calibri" pitchFamily="34" charset="0"/>
              </a:rPr>
              <a:t>standards</a:t>
            </a:r>
            <a:r>
              <a:rPr lang="en-US" sz="2800" dirty="0">
                <a:latin typeface="Calibri" pitchFamily="34" charset="0"/>
              </a:rPr>
              <a:t>; to include solar electric, high performance HVAC, a plug-in electric vehicle recharging station, </a:t>
            </a:r>
            <a:r>
              <a:rPr lang="en-US" sz="2800" dirty="0" smtClean="0">
                <a:latin typeface="Calibri" pitchFamily="34" charset="0"/>
              </a:rPr>
              <a:t>water recovery, etc</a:t>
            </a:r>
            <a:r>
              <a:rPr lang="en-US" sz="2800" dirty="0">
                <a:latin typeface="Calibri" pitchFamily="34" charset="0"/>
              </a:rPr>
              <a:t>. 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b="1" dirty="0" smtClean="0">
                <a:latin typeface="Calibri" pitchFamily="34" charset="0"/>
              </a:rPr>
              <a:t>      ARRA  </a:t>
            </a:r>
            <a:r>
              <a:rPr lang="en-US" sz="2800" b="1" dirty="0">
                <a:latin typeface="Calibri" pitchFamily="34" charset="0"/>
              </a:rPr>
              <a:t>- $1.2 </a:t>
            </a:r>
            <a:r>
              <a:rPr lang="en-US" sz="2800" b="1" dirty="0" smtClean="0">
                <a:latin typeface="Calibri" pitchFamily="34" charset="0"/>
              </a:rPr>
              <a:t>million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789939"/>
            <a:ext cx="5282474" cy="2266230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-28575" y="2514599"/>
            <a:ext cx="4800600" cy="374604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Establish energy usage baseline for state  buildings – Use Energy Star Portfolio Manager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using a contract with the Cadmus Group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 ARRA - $1.2 million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685800" y="1219200"/>
            <a:ext cx="70866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Calibri" pitchFamily="34" charset="0"/>
              </a:rPr>
              <a:t>   State </a:t>
            </a:r>
            <a:r>
              <a:rPr lang="en-US" sz="2800" b="1" dirty="0">
                <a:latin typeface="Calibri" pitchFamily="34" charset="0"/>
              </a:rPr>
              <a:t>Building Energy </a:t>
            </a:r>
            <a:r>
              <a:rPr lang="en-US" sz="3000" b="1" dirty="0">
                <a:latin typeface="Calibri" pitchFamily="34" charset="0"/>
              </a:rPr>
              <a:t>Management</a:t>
            </a:r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</a:rPr>
              <a:t>Program</a:t>
            </a:r>
          </a:p>
          <a:p>
            <a:pPr algn="ctr"/>
            <a:r>
              <a:rPr lang="en-US" sz="2800" b="1" dirty="0" smtClean="0">
                <a:latin typeface="Calibri" pitchFamily="34" charset="0"/>
              </a:rPr>
              <a:t>“Lead By Example”</a:t>
            </a:r>
            <a:endParaRPr lang="en-US" sz="2800" b="1" dirty="0">
              <a:latin typeface="Calibri" pitchFamily="34" charset="0"/>
            </a:endParaRPr>
          </a:p>
          <a:p>
            <a:endParaRPr lang="en-US" sz="3200" dirty="0">
              <a:latin typeface="Calibri" pitchFamily="34" charset="0"/>
            </a:endParaRPr>
          </a:p>
        </p:txBody>
      </p:sp>
      <p:pic>
        <p:nvPicPr>
          <p:cNvPr id="9" name="Picture 2" descr="C:\Users\evanb\AppData\Local\Microsoft\Windows\Temporary Internet Files\Low\Content.IE5\ZUPVCTIF\passivhausthermogram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867978"/>
            <a:ext cx="38671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533400" y="1219200"/>
            <a:ext cx="785495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State Building Revolving Loan Fund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886200" y="2514600"/>
            <a:ext cx="51054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Arkansas Building </a:t>
            </a:r>
            <a:r>
              <a:rPr lang="en-US" sz="2800" dirty="0" smtClean="0">
                <a:latin typeface="Calibri" pitchFamily="34" charset="0"/>
              </a:rPr>
              <a:t>Authority administers the </a:t>
            </a:r>
            <a:r>
              <a:rPr lang="en-US" sz="2800" dirty="0">
                <a:latin typeface="Calibri" pitchFamily="34" charset="0"/>
              </a:rPr>
              <a:t>State buildings capital revolving loan fund for energy improvements. </a:t>
            </a:r>
            <a:r>
              <a:rPr lang="en-US" sz="2800" dirty="0" smtClean="0">
                <a:latin typeface="Calibri" pitchFamily="34" charset="0"/>
              </a:rPr>
              <a:t>Reviewing projects to obligate funds.</a:t>
            </a:r>
          </a:p>
          <a:p>
            <a:endParaRPr lang="en-US" sz="2800" dirty="0" smtClean="0">
              <a:latin typeface="Calibri" pitchFamily="34" charset="0"/>
            </a:endParaRPr>
          </a:p>
          <a:p>
            <a:r>
              <a:rPr lang="en-US" sz="2800" b="1" dirty="0" smtClean="0">
                <a:latin typeface="Calibri" pitchFamily="34" charset="0"/>
              </a:rPr>
              <a:t>        ARRA </a:t>
            </a:r>
            <a:r>
              <a:rPr lang="en-US" sz="2800" b="1" dirty="0">
                <a:latin typeface="Calibri" pitchFamily="34" charset="0"/>
              </a:rPr>
              <a:t>- </a:t>
            </a:r>
            <a:r>
              <a:rPr lang="en-US" sz="2800" b="1" dirty="0" smtClean="0">
                <a:latin typeface="Calibri" pitchFamily="34" charset="0"/>
              </a:rPr>
              <a:t>$9.5 </a:t>
            </a:r>
            <a:r>
              <a:rPr lang="en-US" sz="2800" b="1" dirty="0">
                <a:latin typeface="Calibri" pitchFamily="34" charset="0"/>
              </a:rPr>
              <a:t>million   </a:t>
            </a:r>
          </a:p>
        </p:txBody>
      </p:sp>
      <p:pic>
        <p:nvPicPr>
          <p:cNvPr id="9" name="Picture 2" descr="L:\Pictures\state-office-building_251805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62200"/>
            <a:ext cx="333227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336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533400" y="1143000"/>
            <a:ext cx="785495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Industrial/Commercial Revolving Loan Fund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29920" y="2172831"/>
            <a:ext cx="83616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Project must be located in Arkansas. </a:t>
            </a:r>
            <a:endParaRPr lang="en-US" sz="2800" dirty="0" smtClean="0"/>
          </a:p>
          <a:p>
            <a:pPr marL="514350" indent="-514350">
              <a:buFont typeface="+mj-lt"/>
              <a:buAutoNum type="arabicPeriod"/>
            </a:pPr>
            <a:endParaRPr lang="en-US" sz="2800" dirty="0" smtClean="0">
              <a:latin typeface="Calibri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Project must produce energy efficiency</a:t>
            </a:r>
          </a:p>
          <a:p>
            <a:r>
              <a:rPr lang="en-US" sz="2800" dirty="0" smtClean="0"/>
              <a:t> 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b="1" dirty="0" smtClean="0">
                <a:latin typeface="Calibri" pitchFamily="34" charset="0"/>
              </a:rPr>
              <a:t>        ARRA </a:t>
            </a:r>
            <a:r>
              <a:rPr lang="en-US" sz="2800" b="1" dirty="0">
                <a:latin typeface="Calibri" pitchFamily="34" charset="0"/>
              </a:rPr>
              <a:t>- </a:t>
            </a:r>
            <a:r>
              <a:rPr lang="en-US" sz="2800" b="1" dirty="0" smtClean="0">
                <a:latin typeface="Calibri" pitchFamily="34" charset="0"/>
              </a:rPr>
              <a:t>$3.3 </a:t>
            </a:r>
            <a:r>
              <a:rPr lang="en-US" sz="2800" b="1" dirty="0">
                <a:latin typeface="Calibri" pitchFamily="34" charset="0"/>
              </a:rPr>
              <a:t>million   </a:t>
            </a:r>
          </a:p>
        </p:txBody>
      </p:sp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static.10gen.com/businessinsider/~~/f?id=49ada8cf14b9b9ea009002e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Photo of the exterior of an energy-efficient office buil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24" y="4419600"/>
            <a:ext cx="492005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2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533400" y="1371600"/>
            <a:ext cx="785495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Industrial/Commercial Revolving Loan Fund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29920" y="2305615"/>
            <a:ext cx="83616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3. </a:t>
            </a:r>
            <a:r>
              <a:rPr lang="en-US" sz="2800" u="sng" dirty="0" smtClean="0"/>
              <a:t>North </a:t>
            </a:r>
            <a:r>
              <a:rPr lang="en-US" sz="2800" u="sng" dirty="0"/>
              <a:t>American Industry Classification </a:t>
            </a:r>
            <a:r>
              <a:rPr lang="en-US" sz="2800" u="sng" dirty="0" smtClean="0"/>
              <a:t>System</a:t>
            </a:r>
            <a:r>
              <a:rPr lang="en-US" sz="2800" dirty="0" smtClean="0"/>
              <a:t>  </a:t>
            </a:r>
          </a:p>
          <a:p>
            <a:r>
              <a:rPr lang="en-US" sz="2800" dirty="0" smtClean="0"/>
              <a:t>11</a:t>
            </a:r>
            <a:r>
              <a:rPr lang="en-US" sz="2800" dirty="0"/>
              <a:t>, 21, 22, 31-33, 42, 44. 45, 48, 49, 493110, 493120, 551112, 551114,  </a:t>
            </a:r>
            <a:r>
              <a:rPr lang="en-US" sz="2800" dirty="0" smtClean="0"/>
              <a:t>562213, 621491, 622110, 622310, 531120, 721110, 722110, 722212, </a:t>
            </a:r>
            <a:r>
              <a:rPr lang="en-US" sz="2800" dirty="0"/>
              <a:t>722320 </a:t>
            </a:r>
            <a:endParaRPr lang="en-US" sz="2800" b="1" dirty="0">
              <a:latin typeface="Calibri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static.10gen.com/businessinsider/~~/f?id=49ada8cf14b9b9ea009002e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Photo of the exterior of an energy-efficient office buil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24" y="4419600"/>
            <a:ext cx="492005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2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ARRA Public </a:t>
            </a:r>
            <a:r>
              <a:rPr lang="en-US" sz="3200" b="1" kern="0" dirty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Buildings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525579" y="1371600"/>
            <a:ext cx="785495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Industrial/Commercial Revolving Loan Fund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57200" y="2333754"/>
            <a:ext cx="843767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latin typeface="Calibri" pitchFamily="34" charset="0"/>
                <a:cs typeface="Calibri" pitchFamily="34" charset="0"/>
              </a:rPr>
              <a:t>4. Project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must meet federal and state air and water quality standards. </a:t>
            </a:r>
          </a:p>
          <a:p>
            <a:pPr lvl="0"/>
            <a:r>
              <a:rPr lang="en-US" sz="2800" dirty="0" smtClean="0">
                <a:latin typeface="Calibri" pitchFamily="34" charset="0"/>
                <a:cs typeface="Calibri" pitchFamily="34" charset="0"/>
              </a:rPr>
              <a:t>5. NEPA may be required.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  <a:cs typeface="Calibri" pitchFamily="34" charset="0"/>
              </a:rPr>
              <a:t>6. Project 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must use existing reliable commercially-available technologies. </a:t>
            </a:r>
          </a:p>
          <a:p>
            <a:pPr lvl="0"/>
            <a:endParaRPr lang="en-US" sz="2800" dirty="0"/>
          </a:p>
        </p:txBody>
      </p:sp>
      <p:pic>
        <p:nvPicPr>
          <p:cNvPr id="12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http://static.10gen.com/businessinsider/~~/f?id=49ada8cf14b9b9ea009002e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Photo of the exterior of an energy-efficient office buildi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824" y="4419600"/>
            <a:ext cx="4920055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38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Job Training</a:t>
            </a:r>
            <a:endParaRPr lang="en-US" sz="3200" b="1" kern="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33400" y="1447800"/>
            <a:ext cx="785495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Building Training Centers of Excellence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9" name="Picture 2" descr="http://www.atlasservicelink.com/images/train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14600"/>
            <a:ext cx="365918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4343400" y="2514600"/>
            <a:ext cx="4267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Two building trades training </a:t>
            </a:r>
            <a:r>
              <a:rPr lang="en-US" sz="2800" dirty="0" smtClean="0">
                <a:latin typeface="Calibri" pitchFamily="34" charset="0"/>
              </a:rPr>
              <a:t>centers are open at NWAC and Pulaski Tech to </a:t>
            </a:r>
            <a:r>
              <a:rPr lang="en-US" sz="2800" dirty="0">
                <a:latin typeface="Calibri" pitchFamily="34" charset="0"/>
              </a:rPr>
              <a:t>train </a:t>
            </a:r>
            <a:r>
              <a:rPr lang="en-US" sz="2800" dirty="0" smtClean="0">
                <a:latin typeface="Calibri" pitchFamily="34" charset="0"/>
              </a:rPr>
              <a:t>residential energy </a:t>
            </a:r>
            <a:r>
              <a:rPr lang="en-US" sz="2800" dirty="0">
                <a:latin typeface="Calibri" pitchFamily="34" charset="0"/>
              </a:rPr>
              <a:t>auditors.  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</a:rPr>
              <a:t>Classes start in October. ACCA training is also being developed.</a:t>
            </a:r>
            <a:endParaRPr lang="en-US" sz="2800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   </a:t>
            </a:r>
            <a:endParaRPr lang="en-US" sz="2800" dirty="0" smtClean="0">
              <a:latin typeface="Calibri" pitchFamily="34" charset="0"/>
            </a:endParaRPr>
          </a:p>
          <a:p>
            <a:r>
              <a:rPr lang="en-US" sz="2800" b="1" dirty="0">
                <a:latin typeface="Calibri" pitchFamily="34" charset="0"/>
              </a:rPr>
              <a:t> </a:t>
            </a:r>
            <a:r>
              <a:rPr lang="en-US" sz="2800" b="1" dirty="0" smtClean="0">
                <a:latin typeface="Calibri" pitchFamily="34" charset="0"/>
              </a:rPr>
              <a:t>    ARRA </a:t>
            </a:r>
            <a:r>
              <a:rPr lang="en-US" sz="2800" b="1" dirty="0">
                <a:latin typeface="Calibri" pitchFamily="34" charset="0"/>
              </a:rPr>
              <a:t>- $3.2 million</a:t>
            </a:r>
            <a:r>
              <a:rPr lang="en-US" sz="2800" dirty="0">
                <a:latin typeface="Calibri" pitchFamily="34" charset="0"/>
              </a:rPr>
              <a:t>.</a:t>
            </a:r>
          </a:p>
        </p:txBody>
      </p:sp>
      <p:pic>
        <p:nvPicPr>
          <p:cNvPr id="13" name="Picture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static.10gen.com/businessinsider/~~/f?id=49ada8cf14b9b9ea009002e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AEDCppt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5999" y="0"/>
            <a:ext cx="3886201" cy="12192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Calibri" pitchFamily="34" charset="0"/>
                <a:ea typeface="+mj-ea"/>
                <a:cs typeface="+mj-cs"/>
              </a:rPr>
              <a:t>Websites</a:t>
            </a:r>
            <a:endParaRPr lang="en-US" sz="3200" b="1" kern="0" dirty="0">
              <a:solidFill>
                <a:schemeClr val="tx2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676400"/>
            <a:ext cx="8458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latin typeface="Calibri" pitchFamily="34" charset="0"/>
              </a:rPr>
              <a:t>Rules for Act 1494    </a:t>
            </a:r>
          </a:p>
          <a:p>
            <a:r>
              <a:rPr lang="en-US" sz="2600" dirty="0" smtClean="0">
                <a:latin typeface="Calibri" pitchFamily="34" charset="0"/>
                <a:hlinkClick r:id="rId3"/>
              </a:rPr>
              <a:t>http</a:t>
            </a:r>
            <a:r>
              <a:rPr lang="en-US" sz="2600" dirty="0">
                <a:latin typeface="Calibri" pitchFamily="34" charset="0"/>
                <a:hlinkClick r:id="rId3"/>
              </a:rPr>
              <a:t>://arkansasenergy.org</a:t>
            </a:r>
            <a:r>
              <a:rPr lang="en-US" sz="2600" dirty="0" smtClean="0">
                <a:latin typeface="Calibri" pitchFamily="34" charset="0"/>
                <a:hlinkClick r:id="rId3"/>
              </a:rPr>
              <a:t>/</a:t>
            </a:r>
            <a:endParaRPr lang="en-US" sz="2600" dirty="0" smtClean="0">
              <a:latin typeface="Calibri" pitchFamily="34" charset="0"/>
            </a:endParaRPr>
          </a:p>
          <a:p>
            <a:endParaRPr lang="en-US" sz="2600" dirty="0" smtClean="0">
              <a:latin typeface="Calibri" pitchFamily="34" charset="0"/>
            </a:endParaRPr>
          </a:p>
          <a:p>
            <a:endParaRPr lang="en-US" sz="2600" dirty="0">
              <a:latin typeface="Calibri" pitchFamily="34" charset="0"/>
            </a:endParaRPr>
          </a:p>
          <a:p>
            <a:r>
              <a:rPr lang="en-US" sz="2600" dirty="0" smtClean="0">
                <a:latin typeface="Calibri" pitchFamily="34" charset="0"/>
              </a:rPr>
              <a:t>Governor’s Green Portal –Strategic Energy Plans</a:t>
            </a:r>
          </a:p>
          <a:p>
            <a:r>
              <a:rPr lang="en-US" sz="2600" dirty="0">
                <a:latin typeface="Calibri" pitchFamily="34" charset="0"/>
                <a:hlinkClick r:id="rId4"/>
              </a:rPr>
              <a:t>http://</a:t>
            </a:r>
            <a:r>
              <a:rPr lang="en-US" sz="2600" dirty="0" smtClean="0">
                <a:latin typeface="Calibri" pitchFamily="34" charset="0"/>
                <a:hlinkClick r:id="rId4"/>
              </a:rPr>
              <a:t>green.arkansas.gov/Pages/default.aspx</a:t>
            </a:r>
            <a:endParaRPr lang="en-US" sz="2600" dirty="0" smtClean="0">
              <a:latin typeface="Calibri" pitchFamily="34" charset="0"/>
            </a:endParaRPr>
          </a:p>
          <a:p>
            <a:endParaRPr lang="en-US" sz="2600" dirty="0" smtClean="0">
              <a:latin typeface="Calibri" pitchFamily="34" charset="0"/>
            </a:endParaRPr>
          </a:p>
          <a:p>
            <a:endParaRPr lang="en-US" sz="2600" dirty="0">
              <a:latin typeface="Calibri" pitchFamily="34" charset="0"/>
            </a:endParaRPr>
          </a:p>
          <a:p>
            <a:r>
              <a:rPr lang="en-US" sz="2600" dirty="0" smtClean="0">
                <a:latin typeface="Calibri" pitchFamily="34" charset="0"/>
              </a:rPr>
              <a:t>Energy Star Portfolio Manager </a:t>
            </a:r>
          </a:p>
          <a:p>
            <a:r>
              <a:rPr lang="en-US" sz="2600" dirty="0">
                <a:latin typeface="Calibri" pitchFamily="34" charset="0"/>
                <a:hlinkClick r:id="rId5"/>
              </a:rPr>
              <a:t>https://</a:t>
            </a:r>
            <a:r>
              <a:rPr lang="en-US" sz="2600" dirty="0" smtClean="0">
                <a:latin typeface="Calibri" pitchFamily="34" charset="0"/>
                <a:hlinkClick r:id="rId5"/>
              </a:rPr>
              <a:t>www.energystar.gov/index.cfm?c=business.bus_index</a:t>
            </a:r>
            <a:endParaRPr lang="en-US" sz="2600" dirty="0" smtClean="0">
              <a:latin typeface="Calibri" pitchFamily="34" charset="0"/>
            </a:endParaRPr>
          </a:p>
          <a:p>
            <a:endParaRPr lang="en-US" sz="2600" dirty="0">
              <a:latin typeface="Calibri" pitchFamily="34" charset="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39520" y="76200"/>
            <a:ext cx="100584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static.10gen.com/businessinsider/~~/f?id=49ada8cf14b9b9ea009002ee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0320" y="762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jamij\AppData\Local\Microsoft\Windows\Temporary Internet Files\Content.IE5\3XCOU2Q3\MPj043931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81400" y="1219200"/>
            <a:ext cx="1676400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2" charset="-78"/>
                <a:cs typeface="Andalus" pitchFamily="2" charset="-78"/>
              </a:rPr>
              <a:t>Thank You!</a:t>
            </a:r>
          </a:p>
        </p:txBody>
      </p:sp>
      <p:sp>
        <p:nvSpPr>
          <p:cNvPr id="54276" name="TextBox 6"/>
          <p:cNvSpPr txBox="1">
            <a:spLocks noChangeArrowheads="1"/>
          </p:cNvSpPr>
          <p:nvPr/>
        </p:nvSpPr>
        <p:spPr bwMode="auto">
          <a:xfrm>
            <a:off x="5410200" y="4648200"/>
            <a:ext cx="3505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>
              <a:latin typeface="Andalus" pitchFamily="2" charset="-78"/>
              <a:cs typeface="Andalus" pitchFamily="2" charset="-78"/>
            </a:endParaRPr>
          </a:p>
          <a:p>
            <a:pPr algn="ctr"/>
            <a:r>
              <a:rPr lang="en-US">
                <a:latin typeface="Andalus" pitchFamily="2" charset="-78"/>
                <a:cs typeface="Andalus" pitchFamily="2" charset="-78"/>
              </a:rPr>
              <a:t> </a:t>
            </a:r>
          </a:p>
        </p:txBody>
      </p:sp>
      <p:sp>
        <p:nvSpPr>
          <p:cNvPr id="54277" name="TextBox 7"/>
          <p:cNvSpPr txBox="1">
            <a:spLocks noChangeArrowheads="1"/>
          </p:cNvSpPr>
          <p:nvPr/>
        </p:nvSpPr>
        <p:spPr bwMode="auto">
          <a:xfrm>
            <a:off x="5105400" y="4876800"/>
            <a:ext cx="3886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Andalus" pitchFamily="2" charset="-78"/>
                <a:cs typeface="Andalus" pitchFamily="2" charset="-78"/>
              </a:rPr>
              <a:t>Ed Ellis 501-682-7694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Andalus" pitchFamily="2" charset="-78"/>
                <a:cs typeface="Andalus" pitchFamily="2" charset="-78"/>
                <a:hlinkClick r:id="rId3"/>
              </a:rPr>
              <a:t>EEllis@ArkansasEDC.com</a:t>
            </a:r>
            <a:endParaRPr lang="en-US" b="1" dirty="0">
              <a:solidFill>
                <a:srgbClr val="FFC000"/>
              </a:solidFill>
              <a:latin typeface="Constantia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09" y="5638800"/>
            <a:ext cx="2752381" cy="895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1"/>
    </mc:Choice>
    <mc:Fallback xmlns="">
      <p:transition spd="slow" advTm="567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7492</TotalTime>
  <Words>3913</Words>
  <Application>Microsoft Office PowerPoint</Application>
  <PresentationFormat>On-screen Show (4:3)</PresentationFormat>
  <Paragraphs>360</Paragraphs>
  <Slides>40</Slides>
  <Notes>30</Notes>
  <HiddenSlides>1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Custom Design</vt:lpstr>
      <vt:lpstr>Default Design</vt:lpstr>
      <vt:lpstr>2_Default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shelleyt</dc:creator>
  <cp:lastModifiedBy>Alex Swindler</cp:lastModifiedBy>
  <cp:revision>219</cp:revision>
  <dcterms:created xsi:type="dcterms:W3CDTF">2007-09-19T18:54:42Z</dcterms:created>
  <dcterms:modified xsi:type="dcterms:W3CDTF">2011-01-12T20:10:07Z</dcterms:modified>
</cp:coreProperties>
</file>